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0" r:id="rId2"/>
    <p:sldId id="282" r:id="rId3"/>
    <p:sldId id="266" r:id="rId4"/>
    <p:sldId id="286" r:id="rId5"/>
    <p:sldId id="287" r:id="rId6"/>
    <p:sldId id="284" r:id="rId7"/>
    <p:sldId id="285" r:id="rId8"/>
    <p:sldId id="283" r:id="rId9"/>
    <p:sldId id="281" r:id="rId1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BD"/>
    <a:srgbClr val="FFFC00"/>
    <a:srgbClr val="198BF3"/>
    <a:srgbClr val="0D918E"/>
    <a:srgbClr val="F3742D"/>
    <a:srgbClr val="F22E74"/>
    <a:srgbClr val="3AC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513" autoAdjust="0"/>
  </p:normalViewPr>
  <p:slideViewPr>
    <p:cSldViewPr>
      <p:cViewPr varScale="1">
        <p:scale>
          <a:sx n="85" d="100"/>
          <a:sy n="85" d="100"/>
        </p:scale>
        <p:origin x="21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10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01578-0507-4B63-AC6E-4E57180A3545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BB49C-CA5E-4093-8D53-1D6559761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88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DF36-BD86-4CBB-998F-3EA25F235E59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A8DB8-1BB6-4B48-8A12-CF839110CF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30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89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28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Expliquer la mixité  cette année une nouveauté est</a:t>
            </a:r>
            <a:r>
              <a:rPr lang="fr-FR" baseline="0" dirty="0" smtClean="0"/>
              <a:t> souhaitée</a:t>
            </a:r>
            <a:endParaRPr lang="fr-FR" dirty="0" smtClean="0"/>
          </a:p>
          <a:p>
            <a:r>
              <a:rPr lang="fr-FR" dirty="0" smtClean="0"/>
              <a:t>Il serait</a:t>
            </a:r>
            <a:r>
              <a:rPr lang="fr-FR" baseline="0" dirty="0" smtClean="0"/>
              <a:t> bien qu’il y ai un garçon et une fille minimum par école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86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Découvrons l’équipe municipale élue</a:t>
            </a:r>
            <a:r>
              <a:rPr lang="fr-FR" baseline="0" dirty="0" smtClean="0"/>
              <a:t> en 2021-2022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11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allons voir,</a:t>
            </a:r>
            <a:r>
              <a:rPr lang="fr-FR" baseline="0" dirty="0" smtClean="0"/>
              <a:t> les élus restant </a:t>
            </a:r>
            <a:r>
              <a:rPr lang="fr-FR" baseline="0" smtClean="0"/>
              <a:t>en poste en 2021 - 2022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39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62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année, les  candidatures</a:t>
            </a:r>
            <a:r>
              <a:rPr lang="fr-FR" baseline="0" dirty="0" smtClean="0"/>
              <a:t> ne sont ouvertes qu’aux CM1 puisqu’ils sont élus pour 2 ans </a:t>
            </a:r>
          </a:p>
          <a:p>
            <a:r>
              <a:rPr lang="fr-FR" baseline="0" dirty="0" smtClean="0"/>
              <a:t>Montrer les documents Candidatures et Profession </a:t>
            </a:r>
            <a:r>
              <a:rPr lang="fr-FR" baseline="0" smtClean="0"/>
              <a:t>de foi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45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66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8DB8-1BB6-4B48-8A12-CF839110CF8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13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380D-3C5C-41EC-9A2A-CBDD2C515406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1B8AE-F76F-4A5D-A985-5C2F54631EB4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EE46-6662-4ECD-A909-A71952987306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0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A7CAA-1E4B-4FCE-BA03-35D6D4A88978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0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A7AC-373D-4A96-94F8-8C454FC6AB26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6B67-AC38-445E-A6C1-89B09D439DE5}" type="datetime3">
              <a:rPr lang="fr-FR" smtClean="0"/>
              <a:t>13.09.21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F2D8-EE63-491B-991E-A16D43B8030F}" type="datetime3">
              <a:rPr lang="fr-FR" smtClean="0"/>
              <a:t>13.09.21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3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390B-2809-4E07-90D6-0C7427D4A525}" type="datetime3">
              <a:rPr lang="fr-FR" smtClean="0"/>
              <a:t>13.09.21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41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3751F-8677-4726-80AA-DA90723F987A}" type="datetime3">
              <a:rPr lang="fr-FR" smtClean="0"/>
              <a:t>13.09.21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8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D350-AD54-449E-9D37-65D6F0758A0C}" type="datetime3">
              <a:rPr lang="fr-FR" smtClean="0"/>
              <a:t>13.09.21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8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D32E-7A5F-4EC9-8D29-0860FD7A0736}" type="datetime3">
              <a:rPr lang="fr-FR" smtClean="0"/>
              <a:t>13.09.21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Contact – www.mouchamps.com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7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EAFCC-64D8-4849-B58D-5EC62523FBF1}" type="datetime3">
              <a:rPr lang="fr-FR" smtClean="0"/>
              <a:t>13.09.21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Contact – www.mouchamps.com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CE395-8C46-46E2-9611-46EEECE1A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4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slide" Target="slide1.xml"/><Relationship Id="rId10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slide" Target="slide1.xml"/><Relationship Id="rId10" Type="http://schemas.openxmlformats.org/officeDocument/2006/relationships/image" Target="../media/image20.jpe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du contenu 2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-680" y="8839"/>
            <a:ext cx="9143999" cy="6866839"/>
          </a:xfrm>
        </p:spPr>
      </p:pic>
      <p:sp>
        <p:nvSpPr>
          <p:cNvPr id="1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Espace réservé du numéro de diapositive 4"/>
          <p:cNvSpPr txBox="1">
            <a:spLocks/>
          </p:cNvSpPr>
          <p:nvPr/>
        </p:nvSpPr>
        <p:spPr>
          <a:xfrm>
            <a:off x="7010399" y="6381329"/>
            <a:ext cx="2133600" cy="476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91880" y="637248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37619" y="2420888"/>
            <a:ext cx="536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Myriad Pro" pitchFamily="34" charset="0"/>
              </a:rPr>
              <a:t>Présentation du Conseil Municipal des Enfants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175447" y="38610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Myriad Pro" pitchFamily="34" charset="0"/>
              </a:rPr>
              <a:t>2021-2022</a:t>
            </a:r>
            <a:endParaRPr lang="fr-FR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6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0694A9A-7A0E-164C-8646-4234205C8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3215382"/>
            <a:ext cx="3981450" cy="1822450"/>
          </a:xfrm>
          <a:prstGeom prst="rect">
            <a:avLst/>
          </a:prstGeom>
        </p:spPr>
      </p:pic>
      <p:sp>
        <p:nvSpPr>
          <p:cNvPr id="3" name="Ruban vers le haut 2">
            <a:extLst>
              <a:ext uri="{FF2B5EF4-FFF2-40B4-BE49-F238E27FC236}">
                <a16:creationId xmlns:a16="http://schemas.microsoft.com/office/drawing/2014/main" xmlns="" id="{E88541E9-9F97-6546-9208-5ED68CB7201F}"/>
              </a:ext>
            </a:extLst>
          </p:cNvPr>
          <p:cNvSpPr/>
          <p:nvPr/>
        </p:nvSpPr>
        <p:spPr>
          <a:xfrm>
            <a:off x="215516" y="5002907"/>
            <a:ext cx="8712968" cy="993179"/>
          </a:xfrm>
          <a:prstGeom prst="ribbon2">
            <a:avLst>
              <a:gd name="adj1" fmla="val 8436"/>
              <a:gd name="adj2" fmla="val 7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1" y="1354862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0954" y="763910"/>
            <a:ext cx="810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Le Conseil Municipal des Enfants – C’est quoi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31640" y="5037832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Pas besoin d’être adulte pour s’intéresser à sa commune ! </a:t>
            </a:r>
          </a:p>
          <a:p>
            <a:pPr algn="ctr"/>
            <a:r>
              <a:rPr lang="fr-FR" dirty="0">
                <a:latin typeface="Myriad Pro" pitchFamily="34" charset="0"/>
              </a:rPr>
              <a:t>Les enfants aussi peuvent donner leur avis… </a:t>
            </a:r>
          </a:p>
          <a:p>
            <a:pPr algn="ctr"/>
            <a:r>
              <a:rPr lang="fr-FR" dirty="0">
                <a:latin typeface="Myriad Pro" pitchFamily="34" charset="0"/>
              </a:rPr>
              <a:t>et proposer leurs idées ! 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6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Bulle ronde 23">
            <a:extLst>
              <a:ext uri="{FF2B5EF4-FFF2-40B4-BE49-F238E27FC236}">
                <a16:creationId xmlns:a16="http://schemas.microsoft.com/office/drawing/2014/main" xmlns="" id="{DA8E6D2E-C1C5-1B40-BC24-503D7DCCC7D1}"/>
              </a:ext>
            </a:extLst>
          </p:cNvPr>
          <p:cNvSpPr/>
          <p:nvPr/>
        </p:nvSpPr>
        <p:spPr>
          <a:xfrm>
            <a:off x="6084168" y="1855093"/>
            <a:ext cx="2808312" cy="1584176"/>
          </a:xfrm>
          <a:prstGeom prst="wedgeEllipseCallout">
            <a:avLst>
              <a:gd name="adj1" fmla="val -42035"/>
              <a:gd name="adj2" fmla="val 6182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Comprendre le fonctionnement d’une démocratie.</a:t>
            </a:r>
          </a:p>
        </p:txBody>
      </p:sp>
      <p:sp>
        <p:nvSpPr>
          <p:cNvPr id="25" name="Bulle ronde 24">
            <a:extLst>
              <a:ext uri="{FF2B5EF4-FFF2-40B4-BE49-F238E27FC236}">
                <a16:creationId xmlns:a16="http://schemas.microsoft.com/office/drawing/2014/main" xmlns="" id="{809CEC02-6F7F-C94C-8886-D50277A5FF3C}"/>
              </a:ext>
            </a:extLst>
          </p:cNvPr>
          <p:cNvSpPr/>
          <p:nvPr/>
        </p:nvSpPr>
        <p:spPr>
          <a:xfrm>
            <a:off x="3006889" y="1533377"/>
            <a:ext cx="2808312" cy="1380827"/>
          </a:xfrm>
          <a:prstGeom prst="wedgeEllipseCallout">
            <a:avLst>
              <a:gd name="adj1" fmla="val -1903"/>
              <a:gd name="adj2" fmla="val 819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Participer à la vie de ta commune en t’exprimant.</a:t>
            </a:r>
          </a:p>
        </p:txBody>
      </p:sp>
      <p:sp>
        <p:nvSpPr>
          <p:cNvPr id="26" name="Bulle ronde 25">
            <a:extLst>
              <a:ext uri="{FF2B5EF4-FFF2-40B4-BE49-F238E27FC236}">
                <a16:creationId xmlns:a16="http://schemas.microsoft.com/office/drawing/2014/main" xmlns="" id="{D84EF0D3-249B-1946-AEFC-31AC56616B0B}"/>
              </a:ext>
            </a:extLst>
          </p:cNvPr>
          <p:cNvSpPr/>
          <p:nvPr/>
        </p:nvSpPr>
        <p:spPr>
          <a:xfrm>
            <a:off x="215516" y="2200157"/>
            <a:ext cx="2808312" cy="1584176"/>
          </a:xfrm>
          <a:prstGeom prst="wedgeEllipseCallout">
            <a:avLst>
              <a:gd name="adj1" fmla="val 36337"/>
              <a:gd name="adj2" fmla="val 692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Proposer des idées pour améliorer le quotidien des </a:t>
            </a:r>
            <a:r>
              <a:rPr lang="fr-FR" dirty="0" err="1"/>
              <a:t>M</a:t>
            </a:r>
            <a:r>
              <a:rPr lang="fr-FR" dirty="0" err="1" smtClean="0"/>
              <a:t>ouchampais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35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6801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8849" y="763920"/>
            <a:ext cx="758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Le Conseil Municipal des Enfants – C’est qui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416" y="1828936"/>
            <a:ext cx="612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C’est un groupe de </a:t>
            </a:r>
            <a:r>
              <a:rPr lang="fr-FR" dirty="0" smtClean="0">
                <a:latin typeface="Myriad Pro" pitchFamily="34" charset="0"/>
              </a:rPr>
              <a:t>12 </a:t>
            </a:r>
            <a:r>
              <a:rPr lang="fr-FR" dirty="0">
                <a:latin typeface="Myriad Pro" pitchFamily="34" charset="0"/>
              </a:rPr>
              <a:t>enfants scolarisés à Mouchamps </a:t>
            </a:r>
            <a:endParaRPr lang="fr-FR" dirty="0" smtClean="0">
              <a:latin typeface="Myriad Pro" pitchFamily="34" charset="0"/>
            </a:endParaRPr>
          </a:p>
          <a:p>
            <a:pPr algn="ctr"/>
            <a:r>
              <a:rPr lang="fr-FR" dirty="0" smtClean="0">
                <a:latin typeface="Myriad Pro" pitchFamily="34" charset="0"/>
              </a:rPr>
              <a:t>en </a:t>
            </a:r>
            <a:r>
              <a:rPr lang="fr-FR" dirty="0">
                <a:latin typeface="Myriad Pro" pitchFamily="34" charset="0"/>
              </a:rPr>
              <a:t>CM1 &amp; CM2 élus par leurs camarades</a:t>
            </a:r>
            <a:r>
              <a:rPr lang="fr-FR" dirty="0" smtClean="0">
                <a:latin typeface="Myriad Pro" pitchFamily="34" charset="0"/>
              </a:rPr>
              <a:t>.</a:t>
            </a:r>
          </a:p>
          <a:p>
            <a:pPr algn="ctr"/>
            <a:r>
              <a:rPr lang="fr-FR" dirty="0" smtClean="0">
                <a:latin typeface="Myriad Pro" pitchFamily="34" charset="0"/>
              </a:rPr>
              <a:t>Les CM1 sont élus pour 2 ans.</a:t>
            </a:r>
            <a:endParaRPr lang="fr-FR" dirty="0">
              <a:latin typeface="Myriad Pro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4E0660F-330F-8643-A6D7-F677741BA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40" y="3036255"/>
            <a:ext cx="3818244" cy="31485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86D56EB-1FFB-D54E-9AB5-E1010F55FC98}"/>
              </a:ext>
            </a:extLst>
          </p:cNvPr>
          <p:cNvSpPr txBox="1"/>
          <p:nvPr/>
        </p:nvSpPr>
        <p:spPr>
          <a:xfrm>
            <a:off x="1094196" y="3140968"/>
            <a:ext cx="246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6</a:t>
            </a:r>
            <a:r>
              <a:rPr lang="fr-FR" dirty="0" smtClean="0">
                <a:latin typeface="Myriad Pro" pitchFamily="34" charset="0"/>
              </a:rPr>
              <a:t> </a:t>
            </a:r>
            <a:r>
              <a:rPr lang="fr-FR" dirty="0">
                <a:latin typeface="Myriad Pro" pitchFamily="34" charset="0"/>
              </a:rPr>
              <a:t>enfants élus de l’école René </a:t>
            </a:r>
            <a:r>
              <a:rPr lang="fr-FR" dirty="0" err="1" smtClean="0">
                <a:latin typeface="Myriad Pro" pitchFamily="34" charset="0"/>
              </a:rPr>
              <a:t>Guilbaud</a:t>
            </a:r>
            <a:endParaRPr lang="fr-FR" dirty="0" smtClean="0">
              <a:latin typeface="Myriad Pro" pitchFamily="34" charset="0"/>
            </a:endParaRPr>
          </a:p>
          <a:p>
            <a:pPr algn="ctr"/>
            <a:r>
              <a:rPr lang="fr-FR" dirty="0" smtClean="0">
                <a:latin typeface="Myriad Pro" pitchFamily="34" charset="0"/>
              </a:rPr>
              <a:t>3 CM1 et 3 CM2</a:t>
            </a:r>
            <a:endParaRPr lang="fr-FR" dirty="0">
              <a:latin typeface="Myriad Pro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76DC069-E4EE-EE40-A9C0-7C8570B72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870" y="3033237"/>
            <a:ext cx="3818244" cy="31485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26F2003-7961-B648-8A01-828C29EC8C7F}"/>
              </a:ext>
            </a:extLst>
          </p:cNvPr>
          <p:cNvSpPr txBox="1"/>
          <p:nvPr/>
        </p:nvSpPr>
        <p:spPr>
          <a:xfrm>
            <a:off x="5655328" y="3102597"/>
            <a:ext cx="224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6</a:t>
            </a:r>
            <a:r>
              <a:rPr lang="fr-FR" dirty="0" smtClean="0">
                <a:latin typeface="Myriad Pro" pitchFamily="34" charset="0"/>
              </a:rPr>
              <a:t> </a:t>
            </a:r>
            <a:r>
              <a:rPr lang="fr-FR" dirty="0">
                <a:latin typeface="Myriad Pro" pitchFamily="34" charset="0"/>
              </a:rPr>
              <a:t>enfants élus de l’école Notre </a:t>
            </a:r>
            <a:r>
              <a:rPr lang="fr-FR" dirty="0" smtClean="0">
                <a:latin typeface="Myriad Pro" pitchFamily="34" charset="0"/>
              </a:rPr>
              <a:t>Dame</a:t>
            </a:r>
            <a:endParaRPr lang="fr-FR" dirty="0">
              <a:latin typeface="Myriad Pro" pitchFamily="34" charset="0"/>
            </a:endParaRPr>
          </a:p>
          <a:p>
            <a:pPr algn="ctr"/>
            <a:r>
              <a:rPr lang="fr-FR" dirty="0" smtClean="0">
                <a:latin typeface="Myriad Pro" pitchFamily="34" charset="0"/>
              </a:rPr>
              <a:t>3 CM1 et 3 CM2</a:t>
            </a:r>
            <a:endParaRPr lang="fr-FR" dirty="0">
              <a:latin typeface="Myriad Pro" pitchFamily="34" charset="0"/>
            </a:endParaRPr>
          </a:p>
        </p:txBody>
      </p:sp>
      <p:sp>
        <p:nvSpPr>
          <p:cNvPr id="5" name="Étoile à 24 branches 4"/>
          <p:cNvSpPr/>
          <p:nvPr/>
        </p:nvSpPr>
        <p:spPr>
          <a:xfrm rot="544229">
            <a:off x="5993723" y="1288758"/>
            <a:ext cx="3039366" cy="1648135"/>
          </a:xfrm>
          <a:prstGeom prst="star2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Nouveauté !</a:t>
            </a:r>
          </a:p>
          <a:p>
            <a:pPr algn="ctr"/>
            <a:r>
              <a:rPr lang="fr-FR" dirty="0" smtClean="0"/>
              <a:t>La mixité est exigée.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15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6801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00708" y="774265"/>
            <a:ext cx="758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Myriad Pro" pitchFamily="34" charset="0"/>
              </a:rPr>
              <a:t>Equipe municipale 2020 - 2021</a:t>
            </a:r>
            <a:endParaRPr lang="fr-FR" sz="2800" dirty="0">
              <a:latin typeface="Myriad Pro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76" y="1715174"/>
            <a:ext cx="6285996" cy="41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0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78011" y="5191770"/>
            <a:ext cx="1571544" cy="355358"/>
          </a:xfrm>
        </p:spPr>
        <p:txBody>
          <a:bodyPr>
            <a:normAutofit/>
          </a:bodyPr>
          <a:lstStyle/>
          <a:p>
            <a:r>
              <a:rPr lang="fr-FR" sz="1200" dirty="0" smtClean="0">
                <a:latin typeface="Arial Black" panose="020B0A04020102020204" pitchFamily="34" charset="0"/>
              </a:rPr>
              <a:t>Enzo </a:t>
            </a:r>
            <a:r>
              <a:rPr lang="fr-FR" sz="1200" dirty="0" err="1" smtClean="0">
                <a:latin typeface="Arial Black" panose="020B0A04020102020204" pitchFamily="34" charset="0"/>
              </a:rPr>
              <a:t>Bonnin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402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6801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7078" y="766022"/>
            <a:ext cx="758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Myriad Pro" pitchFamily="34" charset="0"/>
              </a:rPr>
              <a:t>Elus actifs en 2021 - 2022</a:t>
            </a:r>
            <a:endParaRPr lang="fr-FR" sz="2800" dirty="0">
              <a:latin typeface="Myriad Pro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7250" y="2250736"/>
            <a:ext cx="2557051" cy="14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7387" y="2250735"/>
            <a:ext cx="2557051" cy="144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811" y="3041411"/>
            <a:ext cx="2557051" cy="144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7702" y="2250735"/>
            <a:ext cx="2557051" cy="1440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6782" y="3035394"/>
            <a:ext cx="2557051" cy="144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7476" y="3035394"/>
            <a:ext cx="2557050" cy="1440000"/>
          </a:xfrm>
          <a:prstGeom prst="rect">
            <a:avLst/>
          </a:prstGeom>
        </p:spPr>
      </p:pic>
      <p:sp>
        <p:nvSpPr>
          <p:cNvPr id="24" name="Titre 1"/>
          <p:cNvSpPr txBox="1">
            <a:spLocks/>
          </p:cNvSpPr>
          <p:nvPr/>
        </p:nvSpPr>
        <p:spPr>
          <a:xfrm>
            <a:off x="5977121" y="4370453"/>
            <a:ext cx="1571544" cy="355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latin typeface="Arial Black" panose="020B0A04020102020204" pitchFamily="34" charset="0"/>
              </a:rPr>
              <a:t>Louise Orion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-59420" y="4395374"/>
            <a:ext cx="1571544" cy="34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err="1" smtClean="0">
                <a:latin typeface="Arial Black" panose="020B0A04020102020204" pitchFamily="34" charset="0"/>
              </a:rPr>
              <a:t>Zya</a:t>
            </a:r>
            <a:r>
              <a:rPr lang="fr-FR" sz="1200" dirty="0" smtClean="0">
                <a:latin typeface="Arial Black" panose="020B0A04020102020204" pitchFamily="34" charset="0"/>
              </a:rPr>
              <a:t> </a:t>
            </a:r>
            <a:r>
              <a:rPr lang="fr-FR" sz="1200" dirty="0" err="1" smtClean="0">
                <a:latin typeface="Arial Black" panose="020B0A04020102020204" pitchFamily="34" charset="0"/>
              </a:rPr>
              <a:t>Gallard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7489535" y="5259209"/>
            <a:ext cx="1571544" cy="355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latin typeface="Arial Black" panose="020B0A04020102020204" pitchFamily="34" charset="0"/>
              </a:rPr>
              <a:t>Emma Boisseau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3000456" y="4384230"/>
            <a:ext cx="1571544" cy="355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latin typeface="Arial Black" panose="020B0A04020102020204" pitchFamily="34" charset="0"/>
              </a:rPr>
              <a:t>Eloïse </a:t>
            </a:r>
            <a:r>
              <a:rPr lang="fr-FR" sz="1200" dirty="0" err="1" smtClean="0">
                <a:latin typeface="Arial Black" panose="020B0A04020102020204" pitchFamily="34" charset="0"/>
              </a:rPr>
              <a:t>Aubineau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1494683" y="5177595"/>
            <a:ext cx="1571544" cy="355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err="1" smtClean="0">
                <a:latin typeface="Arial Black" panose="020B0A04020102020204" pitchFamily="34" charset="0"/>
              </a:rPr>
              <a:t>Laly</a:t>
            </a:r>
            <a:r>
              <a:rPr lang="fr-FR" sz="1200" dirty="0" smtClean="0">
                <a:latin typeface="Arial Black" panose="020B0A04020102020204" pitchFamily="34" charset="0"/>
              </a:rPr>
              <a:t> </a:t>
            </a:r>
            <a:r>
              <a:rPr lang="fr-FR" sz="1300" dirty="0" err="1" smtClean="0">
                <a:latin typeface="Arial Black" panose="020B0A04020102020204" pitchFamily="34" charset="0"/>
              </a:rPr>
              <a:t>Bourasseau</a:t>
            </a:r>
            <a:endParaRPr lang="fr-FR" sz="13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6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" y="1358503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2327" y="766695"/>
            <a:ext cx="7062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Les missions des jeunes élus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2DF6868-1279-A845-BA53-248C1E355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4792"/>
            <a:ext cx="3993303" cy="2096484"/>
          </a:xfrm>
          <a:prstGeom prst="rect">
            <a:avLst/>
          </a:prstGeom>
        </p:spPr>
      </p:pic>
      <p:sp>
        <p:nvSpPr>
          <p:cNvPr id="5" name="Ruban vers le haut 4">
            <a:extLst>
              <a:ext uri="{FF2B5EF4-FFF2-40B4-BE49-F238E27FC236}">
                <a16:creationId xmlns:a16="http://schemas.microsoft.com/office/drawing/2014/main" xmlns="" id="{8EA0643D-E45B-F54E-B2F2-123C200AC82C}"/>
              </a:ext>
            </a:extLst>
          </p:cNvPr>
          <p:cNvSpPr/>
          <p:nvPr/>
        </p:nvSpPr>
        <p:spPr>
          <a:xfrm>
            <a:off x="1712993" y="1749842"/>
            <a:ext cx="5270027" cy="792079"/>
          </a:xfrm>
          <a:prstGeom prst="ribbon2">
            <a:avLst>
              <a:gd name="adj1" fmla="val 16667"/>
              <a:gd name="adj2" fmla="val 731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A58EF28-EDF2-4E4F-AED2-F8114A479CA1}"/>
              </a:ext>
            </a:extLst>
          </p:cNvPr>
          <p:cNvSpPr txBox="1"/>
          <p:nvPr/>
        </p:nvSpPr>
        <p:spPr>
          <a:xfrm>
            <a:off x="1950658" y="1778414"/>
            <a:ext cx="479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Être conseiller, </a:t>
            </a:r>
          </a:p>
          <a:p>
            <a:pPr algn="ctr"/>
            <a:r>
              <a:rPr lang="fr-FR" dirty="0">
                <a:latin typeface="Myriad Pro" pitchFamily="34" charset="0"/>
              </a:rPr>
              <a:t>c’est un travail d’équipe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862605C-4B82-D849-B539-7516011717A7}"/>
              </a:ext>
            </a:extLst>
          </p:cNvPr>
          <p:cNvSpPr txBox="1"/>
          <p:nvPr/>
        </p:nvSpPr>
        <p:spPr>
          <a:xfrm>
            <a:off x="3709744" y="2986119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Choisir ensemble les projets pour le mandat </a:t>
            </a:r>
            <a:r>
              <a:rPr lang="fr-FR" dirty="0" smtClean="0">
                <a:latin typeface="Myriad Pro" pitchFamily="34" charset="0"/>
              </a:rPr>
              <a:t>(2 ans)</a:t>
            </a:r>
            <a:endParaRPr lang="fr-FR" dirty="0">
              <a:latin typeface="Myriad Pro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7D67DC8B-FFDF-DE41-8B91-1ED07F01A2AE}"/>
              </a:ext>
            </a:extLst>
          </p:cNvPr>
          <p:cNvSpPr txBox="1"/>
          <p:nvPr/>
        </p:nvSpPr>
        <p:spPr>
          <a:xfrm>
            <a:off x="3709744" y="3448412"/>
            <a:ext cx="496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Participer aux réunions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2F49879-067B-E547-BCB4-8B7B9EFD5C29}"/>
              </a:ext>
            </a:extLst>
          </p:cNvPr>
          <p:cNvSpPr txBox="1"/>
          <p:nvPr/>
        </p:nvSpPr>
        <p:spPr>
          <a:xfrm>
            <a:off x="3779912" y="3937326"/>
            <a:ext cx="496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Mettre en place les projets choisis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C916FCD3-7856-7448-85CB-DDD9115B7B81}"/>
              </a:ext>
            </a:extLst>
          </p:cNvPr>
          <p:cNvSpPr txBox="1"/>
          <p:nvPr/>
        </p:nvSpPr>
        <p:spPr>
          <a:xfrm>
            <a:off x="3779912" y="4374496"/>
            <a:ext cx="496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Communiquer et informer les 2 écoles des actions du CME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B98D2EA0-8AC8-1D42-95E1-6224347510B0}"/>
              </a:ext>
            </a:extLst>
          </p:cNvPr>
          <p:cNvSpPr txBox="1"/>
          <p:nvPr/>
        </p:nvSpPr>
        <p:spPr>
          <a:xfrm>
            <a:off x="3779912" y="5088665"/>
            <a:ext cx="496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Participer aux cérémonies officielles (commémorations, inaugurations, etc.)</a:t>
            </a:r>
          </a:p>
        </p:txBody>
      </p:sp>
    </p:spTree>
    <p:extLst>
      <p:ext uri="{BB962C8B-B14F-4D97-AF65-F5344CB8AC3E}">
        <p14:creationId xmlns:p14="http://schemas.microsoft.com/office/powerpoint/2010/main" val="84443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" y="1358503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2327" y="766695"/>
            <a:ext cx="406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Comment être candidat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uban vers le haut 20">
            <a:extLst>
              <a:ext uri="{FF2B5EF4-FFF2-40B4-BE49-F238E27FC236}">
                <a16:creationId xmlns:a16="http://schemas.microsoft.com/office/drawing/2014/main" xmlns="" id="{03DC0B17-E71F-C64A-A1C0-3C07B74C5A46}"/>
              </a:ext>
            </a:extLst>
          </p:cNvPr>
          <p:cNvSpPr/>
          <p:nvPr/>
        </p:nvSpPr>
        <p:spPr>
          <a:xfrm>
            <a:off x="1571634" y="4179140"/>
            <a:ext cx="6362052" cy="584865"/>
          </a:xfrm>
          <a:prstGeom prst="ribbon2">
            <a:avLst>
              <a:gd name="adj1" fmla="val 16667"/>
              <a:gd name="adj2" fmla="val 731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A58EF28-EDF2-4E4F-AED2-F8114A479CA1}"/>
              </a:ext>
            </a:extLst>
          </p:cNvPr>
          <p:cNvSpPr txBox="1"/>
          <p:nvPr/>
        </p:nvSpPr>
        <p:spPr>
          <a:xfrm>
            <a:off x="720679" y="2875936"/>
            <a:ext cx="7740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Dans un premier temps, tu vas en discuter avec tes parents. Vous pourrez ensuite remplir la fiche de dépôt de candidature et le règlement intérieur. </a:t>
            </a:r>
          </a:p>
          <a:p>
            <a:pPr algn="ctr"/>
            <a:r>
              <a:rPr lang="fr-FR" dirty="0">
                <a:latin typeface="Myriad Pro" pitchFamily="34" charset="0"/>
              </a:rPr>
              <a:t>Ces documents doivent être signés par les parents et l’enfant candidat.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E881020-5194-FD4A-8C0F-DB28A010A38C}"/>
              </a:ext>
            </a:extLst>
          </p:cNvPr>
          <p:cNvSpPr txBox="1"/>
          <p:nvPr/>
        </p:nvSpPr>
        <p:spPr>
          <a:xfrm>
            <a:off x="2781113" y="4229291"/>
            <a:ext cx="410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Tu dois préparer ta profession de foi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3ABFC15D-FA0E-5940-B9D2-B62122BD3F77}"/>
              </a:ext>
            </a:extLst>
          </p:cNvPr>
          <p:cNvSpPr txBox="1"/>
          <p:nvPr/>
        </p:nvSpPr>
        <p:spPr>
          <a:xfrm>
            <a:off x="611561" y="4970381"/>
            <a:ext cx="828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Ce sont tes idées, ton programme, ce que tu souhaites faire pour ta commune. </a:t>
            </a:r>
            <a:endParaRPr lang="fr-FR" dirty="0" smtClean="0">
              <a:latin typeface="Myriad Pro" pitchFamily="34" charset="0"/>
            </a:endParaRPr>
          </a:p>
          <a:p>
            <a:pPr algn="ctr"/>
            <a:r>
              <a:rPr lang="fr-FR" dirty="0" smtClean="0">
                <a:latin typeface="Myriad Pro" pitchFamily="34" charset="0"/>
              </a:rPr>
              <a:t>Tu </a:t>
            </a:r>
            <a:r>
              <a:rPr lang="fr-FR" dirty="0">
                <a:latin typeface="Myriad Pro" pitchFamily="34" charset="0"/>
              </a:rPr>
              <a:t>réaliseras une affiche simple avec ton nom-prénom, ta classe et tes projets.</a:t>
            </a:r>
          </a:p>
          <a:p>
            <a:pPr algn="ctr"/>
            <a:r>
              <a:rPr lang="fr-FR" dirty="0">
                <a:latin typeface="Myriad Pro" pitchFamily="34" charset="0"/>
              </a:rPr>
              <a:t>Tu exposeras tes idées devant les CM1 &amp; CM2 des 2 écoles.</a:t>
            </a:r>
          </a:p>
        </p:txBody>
      </p:sp>
      <p:sp>
        <p:nvSpPr>
          <p:cNvPr id="20" name="Ruban vers le haut 19">
            <a:extLst>
              <a:ext uri="{FF2B5EF4-FFF2-40B4-BE49-F238E27FC236}">
                <a16:creationId xmlns:a16="http://schemas.microsoft.com/office/drawing/2014/main" xmlns="" id="{F61886F4-1E2B-A54C-A294-F09C4FD96BF0}"/>
              </a:ext>
            </a:extLst>
          </p:cNvPr>
          <p:cNvSpPr/>
          <p:nvPr/>
        </p:nvSpPr>
        <p:spPr>
          <a:xfrm>
            <a:off x="1374166" y="2076486"/>
            <a:ext cx="6756988" cy="584865"/>
          </a:xfrm>
          <a:prstGeom prst="ribbon2">
            <a:avLst>
              <a:gd name="adj1" fmla="val 16667"/>
              <a:gd name="adj2" fmla="val 731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B98D2EA0-8AC8-1D42-95E1-6224347510B0}"/>
              </a:ext>
            </a:extLst>
          </p:cNvPr>
          <p:cNvSpPr txBox="1"/>
          <p:nvPr/>
        </p:nvSpPr>
        <p:spPr>
          <a:xfrm>
            <a:off x="2268384" y="2137849"/>
            <a:ext cx="496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yriad Pro" pitchFamily="34" charset="0"/>
              </a:rPr>
              <a:t>Tu dois déposer ta candidature dans ton école.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44ADF9-AAD0-EA45-B5DA-6EE5CC5584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33" y="230296"/>
            <a:ext cx="3542000" cy="19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  <p:bldP spid="13" grpId="0"/>
      <p:bldP spid="18" grpId="0"/>
      <p:bldP spid="20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7" y="1358503"/>
            <a:ext cx="2243328" cy="701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2327" y="775927"/>
            <a:ext cx="7062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Les actions de l’année dernière 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7544" y="1474673"/>
            <a:ext cx="82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Myriad Pro" pitchFamily="34" charset="0"/>
              </a:rPr>
              <a:t>Le conseil municipal des enfants a </a:t>
            </a:r>
            <a:r>
              <a:rPr lang="fr-FR" dirty="0" smtClean="0">
                <a:latin typeface="Myriad Pro" pitchFamily="34" charset="0"/>
              </a:rPr>
              <a:t>réalisé </a:t>
            </a:r>
            <a:r>
              <a:rPr lang="fr-FR" dirty="0">
                <a:latin typeface="Myriad Pro" pitchFamily="34" charset="0"/>
              </a:rPr>
              <a:t>l’année </a:t>
            </a:r>
            <a:r>
              <a:rPr lang="fr-FR" dirty="0" smtClean="0">
                <a:latin typeface="Myriad Pro" pitchFamily="34" charset="0"/>
              </a:rPr>
              <a:t>dernière quelques </a:t>
            </a:r>
            <a:r>
              <a:rPr lang="fr-FR" dirty="0">
                <a:latin typeface="Myriad Pro" pitchFamily="34" charset="0"/>
              </a:rPr>
              <a:t>projets …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5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2917253-31E4-0B4C-9408-06E05023343E}"/>
              </a:ext>
            </a:extLst>
          </p:cNvPr>
          <p:cNvSpPr/>
          <p:nvPr/>
        </p:nvSpPr>
        <p:spPr>
          <a:xfrm>
            <a:off x="3192043" y="2057358"/>
            <a:ext cx="248633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Interviews</a:t>
            </a:r>
            <a:endParaRPr lang="fr-FR" sz="3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E97B4F-1F96-384F-8617-5B4FC6DEFC53}"/>
              </a:ext>
            </a:extLst>
          </p:cNvPr>
          <p:cNvSpPr/>
          <p:nvPr/>
        </p:nvSpPr>
        <p:spPr>
          <a:xfrm rot="21244022">
            <a:off x="162473" y="2109896"/>
            <a:ext cx="28546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>
                <a:ln w="12700" cmpd="sng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chemeClr val="accent1"/>
                    </a:gs>
                    <a:gs pos="4000">
                      <a:schemeClr val="accent1">
                        <a:lumMod val="60000"/>
                        <a:lumOff val="40000"/>
                      </a:schemeClr>
                    </a:gs>
                    <a:gs pos="87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Commémorations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27608B-0CD6-DD49-BEBE-A65C69699EDE}"/>
              </a:ext>
            </a:extLst>
          </p:cNvPr>
          <p:cNvSpPr/>
          <p:nvPr/>
        </p:nvSpPr>
        <p:spPr>
          <a:xfrm>
            <a:off x="3176820" y="5645280"/>
            <a:ext cx="248633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>
                <a:ln w="12700" cmpd="sng">
                  <a:solidFill>
                    <a:schemeClr val="accent3"/>
                  </a:solidFill>
                  <a:prstDash val="solid"/>
                </a:ln>
                <a:gradFill>
                  <a:gsLst>
                    <a:gs pos="0">
                      <a:schemeClr val="accent3"/>
                    </a:gs>
                    <a:gs pos="4000">
                      <a:schemeClr val="accent3">
                        <a:lumMod val="60000"/>
                        <a:lumOff val="40000"/>
                      </a:schemeClr>
                    </a:gs>
                    <a:gs pos="87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Réunions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2BA1487-CF07-F949-ABCB-899F16FE898A}"/>
              </a:ext>
            </a:extLst>
          </p:cNvPr>
          <p:cNvSpPr/>
          <p:nvPr/>
        </p:nvSpPr>
        <p:spPr>
          <a:xfrm rot="21383589">
            <a:off x="5255576" y="5678797"/>
            <a:ext cx="369514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 smtClean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6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Nettoyons la commune</a:t>
            </a:r>
            <a:endParaRPr lang="fr-FR" sz="3000" b="1" cap="none" spc="0" dirty="0">
              <a:ln w="12700" cmpd="sng">
                <a:solidFill>
                  <a:schemeClr val="accent5"/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6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63C3614-4864-3146-B78D-18D31B17BB26}"/>
              </a:ext>
            </a:extLst>
          </p:cNvPr>
          <p:cNvSpPr/>
          <p:nvPr/>
        </p:nvSpPr>
        <p:spPr>
          <a:xfrm rot="267777">
            <a:off x="122734" y="5475862"/>
            <a:ext cx="344419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 smtClean="0">
                <a:ln w="12700" cmpd="sng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chemeClr val="accent2"/>
                    </a:gs>
                    <a:gs pos="4000">
                      <a:schemeClr val="accent2">
                        <a:lumMod val="60000"/>
                        <a:lumOff val="40000"/>
                      </a:schemeClr>
                    </a:gs>
                    <a:gs pos="86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Plantations</a:t>
            </a:r>
            <a:endParaRPr lang="fr-FR" sz="3000" b="1" cap="none" spc="0" dirty="0">
              <a:ln w="12700" cmpd="sng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chemeClr val="accent2"/>
                  </a:gs>
                  <a:gs pos="4000">
                    <a:schemeClr val="accent2">
                      <a:lumMod val="60000"/>
                      <a:lumOff val="40000"/>
                    </a:schemeClr>
                  </a:gs>
                  <a:gs pos="86000">
                    <a:schemeClr val="accent2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D84C4A7-C5B1-C44F-A369-361CD592E80E}"/>
              </a:ext>
            </a:extLst>
          </p:cNvPr>
          <p:cNvSpPr/>
          <p:nvPr/>
        </p:nvSpPr>
        <p:spPr>
          <a:xfrm rot="418383">
            <a:off x="5791559" y="1982317"/>
            <a:ext cx="322323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" b="1" cap="none" spc="0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FC00"/>
                    </a:gs>
                    <a:gs pos="4000">
                      <a:srgbClr val="FFFF00"/>
                    </a:gs>
                    <a:gs pos="86000">
                      <a:srgbClr val="FFFFBD"/>
                    </a:gs>
                  </a:gsLst>
                  <a:lin ang="5400000"/>
                </a:gra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Téléthon</a:t>
            </a:r>
            <a:endParaRPr lang="fr-FR" sz="3000" b="1" cap="none" spc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FC00"/>
                  </a:gs>
                  <a:gs pos="4000">
                    <a:srgbClr val="FFFF00"/>
                  </a:gs>
                  <a:gs pos="86000">
                    <a:srgbClr val="FFFFBD"/>
                  </a:gs>
                </a:gsLst>
                <a:lin ang="5400000"/>
              </a:gra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845">
            <a:off x="4742052" y="2789514"/>
            <a:ext cx="4010965" cy="26668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250">
            <a:off x="321826" y="2851502"/>
            <a:ext cx="3938655" cy="22180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53" y="2729334"/>
            <a:ext cx="3660576" cy="274543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1" y="2736457"/>
            <a:ext cx="3378920" cy="253419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4" y="2688951"/>
            <a:ext cx="3504799" cy="262805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16" y="2801352"/>
            <a:ext cx="3710463" cy="25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0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8"/>
            <a:ext cx="9143996" cy="454426"/>
          </a:xfrm>
        </p:spPr>
      </p:pic>
      <p:cxnSp>
        <p:nvCxnSpPr>
          <p:cNvPr id="11" name="Connecteur droit 10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27722" y="6381328"/>
            <a:ext cx="2133600" cy="476672"/>
          </a:xfrm>
        </p:spPr>
        <p:txBody>
          <a:bodyPr/>
          <a:lstStyle/>
          <a:p>
            <a:fld id="{FE087CCE-2E16-47B6-83E2-0ADF9CA8EAF8}" type="datetime3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13.09.21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81329"/>
            <a:ext cx="2895600" cy="476672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Contact – www.mouchamps.com</a:t>
            </a:r>
          </a:p>
        </p:txBody>
      </p:sp>
      <p:sp>
        <p:nvSpPr>
          <p:cNvPr id="1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476671"/>
          </a:xfrm>
        </p:spPr>
        <p:txBody>
          <a:bodyPr/>
          <a:lstStyle/>
          <a:p>
            <a:fld id="{E03CE395-8C46-46E2-9611-46EEECE1A886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fld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hevron 11">
            <a:hlinkClick r:id="rId4" action="ppaction://hlinksldjump"/>
          </p:cNvPr>
          <p:cNvSpPr/>
          <p:nvPr/>
        </p:nvSpPr>
        <p:spPr>
          <a:xfrm flipH="1">
            <a:off x="8892480" y="514617"/>
            <a:ext cx="144016" cy="2613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404505" y="2674066"/>
            <a:ext cx="5258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Myriad Pro" pitchFamily="34" charset="0"/>
              </a:rPr>
              <a:t>Merci de votre attention.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33756"/>
            <a:ext cx="2243328" cy="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0000"/>
      </a:hlink>
      <a:folHlink>
        <a:srgbClr val="000000"/>
      </a:folHlink>
    </a:clrScheme>
    <a:fontScheme name="Personnalisé 1">
      <a:majorFont>
        <a:latin typeface="Myriad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1011</TotalTime>
  <Words>463</Words>
  <Application>Microsoft Office PowerPoint</Application>
  <PresentationFormat>Affichage à l'écran (4:3)</PresentationFormat>
  <Paragraphs>94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Arial Narrow</vt:lpstr>
      <vt:lpstr>Calibri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  <vt:lpstr>Enzo Bonnin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Pascaline CLOCHARD</dc:creator>
  <cp:lastModifiedBy>Delphine</cp:lastModifiedBy>
  <cp:revision>100</cp:revision>
  <cp:lastPrinted>2019-06-20T15:23:49Z</cp:lastPrinted>
  <dcterms:created xsi:type="dcterms:W3CDTF">2015-06-23T09:34:08Z</dcterms:created>
  <dcterms:modified xsi:type="dcterms:W3CDTF">2021-09-13T13:01:30Z</dcterms:modified>
</cp:coreProperties>
</file>